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7"/>
  </p:notesMasterIdLst>
  <p:handoutMasterIdLst>
    <p:handoutMasterId r:id="rId8"/>
  </p:handoutMasterIdLst>
  <p:sldIdLst>
    <p:sldId id="256" r:id="rId2"/>
    <p:sldId id="257" r:id="rId3"/>
    <p:sldId id="258" r:id="rId4"/>
    <p:sldId id="260" r:id="rId5"/>
    <p:sldId id="261" r:id="rId6"/>
  </p:sldIdLst>
  <p:sldSz cx="9144000" cy="6858000" type="screen4x3"/>
  <p:notesSz cx="6858000" cy="9199563"/>
  <p:defaultTextStyle>
    <a:defPPr>
      <a:defRPr lang="en-US"/>
    </a:defPPr>
    <a:lvl1pPr algn="ctr" rtl="0" eaLnBrk="0" fontAlgn="base" hangingPunct="0">
      <a:spcBef>
        <a:spcPct val="0"/>
      </a:spcBef>
      <a:spcAft>
        <a:spcPct val="0"/>
      </a:spcAft>
      <a:defRPr sz="2400" kern="1200">
        <a:solidFill>
          <a:schemeClr val="tx1"/>
        </a:solidFill>
        <a:latin typeface="Times" pitchFamily="1" charset="0"/>
        <a:ea typeface="+mn-ea"/>
        <a:cs typeface="+mn-cs"/>
      </a:defRPr>
    </a:lvl1pPr>
    <a:lvl2pPr marL="457200" algn="ctr" rtl="0" eaLnBrk="0" fontAlgn="base" hangingPunct="0">
      <a:spcBef>
        <a:spcPct val="0"/>
      </a:spcBef>
      <a:spcAft>
        <a:spcPct val="0"/>
      </a:spcAft>
      <a:defRPr sz="2400" kern="1200">
        <a:solidFill>
          <a:schemeClr val="tx1"/>
        </a:solidFill>
        <a:latin typeface="Times" pitchFamily="1" charset="0"/>
        <a:ea typeface="+mn-ea"/>
        <a:cs typeface="+mn-cs"/>
      </a:defRPr>
    </a:lvl2pPr>
    <a:lvl3pPr marL="914400" algn="ctr" rtl="0" eaLnBrk="0" fontAlgn="base" hangingPunct="0">
      <a:spcBef>
        <a:spcPct val="0"/>
      </a:spcBef>
      <a:spcAft>
        <a:spcPct val="0"/>
      </a:spcAft>
      <a:defRPr sz="2400" kern="1200">
        <a:solidFill>
          <a:schemeClr val="tx1"/>
        </a:solidFill>
        <a:latin typeface="Times" pitchFamily="1" charset="0"/>
        <a:ea typeface="+mn-ea"/>
        <a:cs typeface="+mn-cs"/>
      </a:defRPr>
    </a:lvl3pPr>
    <a:lvl4pPr marL="1371600" algn="ctr" rtl="0" eaLnBrk="0" fontAlgn="base" hangingPunct="0">
      <a:spcBef>
        <a:spcPct val="0"/>
      </a:spcBef>
      <a:spcAft>
        <a:spcPct val="0"/>
      </a:spcAft>
      <a:defRPr sz="2400" kern="1200">
        <a:solidFill>
          <a:schemeClr val="tx1"/>
        </a:solidFill>
        <a:latin typeface="Times" pitchFamily="1" charset="0"/>
        <a:ea typeface="+mn-ea"/>
        <a:cs typeface="+mn-cs"/>
      </a:defRPr>
    </a:lvl4pPr>
    <a:lvl5pPr marL="1828800" algn="ctr" rtl="0" eaLnBrk="0" fontAlgn="base" hangingPunct="0">
      <a:spcBef>
        <a:spcPct val="0"/>
      </a:spcBef>
      <a:spcAft>
        <a:spcPct val="0"/>
      </a:spcAft>
      <a:defRPr sz="2400" kern="1200">
        <a:solidFill>
          <a:schemeClr val="tx1"/>
        </a:solidFill>
        <a:latin typeface="Times" pitchFamily="1" charset="0"/>
        <a:ea typeface="+mn-ea"/>
        <a:cs typeface="+mn-cs"/>
      </a:defRPr>
    </a:lvl5pPr>
    <a:lvl6pPr marL="2286000" algn="l" defTabSz="914400" rtl="0" eaLnBrk="1" latinLnBrk="0" hangingPunct="1">
      <a:defRPr sz="2400" kern="1200">
        <a:solidFill>
          <a:schemeClr val="tx1"/>
        </a:solidFill>
        <a:latin typeface="Times" pitchFamily="1" charset="0"/>
        <a:ea typeface="+mn-ea"/>
        <a:cs typeface="+mn-cs"/>
      </a:defRPr>
    </a:lvl6pPr>
    <a:lvl7pPr marL="2743200" algn="l" defTabSz="914400" rtl="0" eaLnBrk="1" latinLnBrk="0" hangingPunct="1">
      <a:defRPr sz="2400" kern="1200">
        <a:solidFill>
          <a:schemeClr val="tx1"/>
        </a:solidFill>
        <a:latin typeface="Times" pitchFamily="1" charset="0"/>
        <a:ea typeface="+mn-ea"/>
        <a:cs typeface="+mn-cs"/>
      </a:defRPr>
    </a:lvl7pPr>
    <a:lvl8pPr marL="3200400" algn="l" defTabSz="914400" rtl="0" eaLnBrk="1" latinLnBrk="0" hangingPunct="1">
      <a:defRPr sz="2400" kern="1200">
        <a:solidFill>
          <a:schemeClr val="tx1"/>
        </a:solidFill>
        <a:latin typeface="Times" pitchFamily="1" charset="0"/>
        <a:ea typeface="+mn-ea"/>
        <a:cs typeface="+mn-cs"/>
      </a:defRPr>
    </a:lvl8pPr>
    <a:lvl9pPr marL="3657600" algn="l" defTabSz="914400" rtl="0" eaLnBrk="1" latinLnBrk="0" hangingPunct="1">
      <a:defRPr sz="2400" kern="1200">
        <a:solidFill>
          <a:schemeClr val="tx1"/>
        </a:solidFill>
        <a:latin typeface="Times" pitchFamily="1"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3636"/>
    <a:srgbClr val="A71930"/>
    <a:srgbClr val="5C8A00"/>
    <a:srgbClr val="7BB800"/>
    <a:srgbClr val="476A00"/>
    <a:srgbClr val="314A00"/>
    <a:srgbClr val="182400"/>
    <a:srgbClr val="7AB800"/>
    <a:srgbClr val="6D504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61" autoAdjust="0"/>
    <p:restoredTop sz="87925" autoAdjust="0"/>
  </p:normalViewPr>
  <p:slideViewPr>
    <p:cSldViewPr>
      <p:cViewPr>
        <p:scale>
          <a:sx n="84" d="100"/>
          <a:sy n="84" d="100"/>
        </p:scale>
        <p:origin x="-486" y="624"/>
      </p:cViewPr>
      <p:guideLst>
        <p:guide orient="horz" pos="2160"/>
        <p:guide pos="2880"/>
      </p:guideLst>
    </p:cSldViewPr>
  </p:slideViewPr>
  <p:outlineViewPr>
    <p:cViewPr>
      <p:scale>
        <a:sx n="33" d="100"/>
        <a:sy n="33" d="100"/>
      </p:scale>
      <p:origin x="0" y="0"/>
    </p:cViewPr>
    <p:sldLst>
      <p:sld r:id="rId1" collapse="1"/>
      <p:sld r:id="rId2" collapse="1"/>
      <p:sld r:id="rId3"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2556" y="-102"/>
      </p:cViewPr>
      <p:guideLst>
        <p:guide orient="horz" pos="2897"/>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1026"/>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56323" name="Rectangle 1027"/>
          <p:cNvSpPr>
            <a:spLocks noGrp="1" noChangeArrowheads="1"/>
          </p:cNvSpPr>
          <p:nvPr>
            <p:ph type="dt" sz="quarter" idx="1"/>
          </p:nvPr>
        </p:nvSpPr>
        <p:spPr bwMode="auto">
          <a:xfrm>
            <a:off x="388620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6324" name="Rectangle 1028"/>
          <p:cNvSpPr>
            <a:spLocks noGrp="1" noChangeArrowheads="1"/>
          </p:cNvSpPr>
          <p:nvPr>
            <p:ph type="ftr" sz="quarter" idx="2"/>
          </p:nvPr>
        </p:nvSpPr>
        <p:spPr bwMode="auto">
          <a:xfrm>
            <a:off x="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56325" name="Rectangle 1029"/>
          <p:cNvSpPr>
            <a:spLocks noGrp="1" noChangeArrowheads="1"/>
          </p:cNvSpPr>
          <p:nvPr>
            <p:ph type="sldNum" sz="quarter" idx="3"/>
          </p:nvPr>
        </p:nvSpPr>
        <p:spPr bwMode="auto">
          <a:xfrm>
            <a:off x="388620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C57B224-B95C-4F1D-B9E6-372CC8EFC84F}"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6147" name="Rectangle 3"/>
          <p:cNvSpPr>
            <a:spLocks noGrp="1" noChangeArrowheads="1"/>
          </p:cNvSpPr>
          <p:nvPr>
            <p:ph type="dt" idx="1"/>
          </p:nvPr>
        </p:nvSpPr>
        <p:spPr bwMode="auto">
          <a:xfrm>
            <a:off x="388620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9460" name="Rectangle 4"/>
          <p:cNvSpPr>
            <a:spLocks noGrp="1" noRot="1" noChangeAspect="1" noChangeArrowheads="1" noTextEdit="1"/>
          </p:cNvSpPr>
          <p:nvPr>
            <p:ph type="sldImg" idx="2"/>
          </p:nvPr>
        </p:nvSpPr>
        <p:spPr bwMode="auto">
          <a:xfrm>
            <a:off x="900113" y="457200"/>
            <a:ext cx="5043487" cy="3683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6151" name="Rectangle 7"/>
          <p:cNvSpPr>
            <a:spLocks noGrp="1" noChangeArrowheads="1"/>
          </p:cNvSpPr>
          <p:nvPr>
            <p:ph type="sldNum" sz="quarter" idx="5"/>
          </p:nvPr>
        </p:nvSpPr>
        <p:spPr bwMode="auto">
          <a:xfrm>
            <a:off x="388620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000" b="1">
                <a:latin typeface="Arial" charset="0"/>
              </a:defRPr>
            </a:lvl1pPr>
          </a:lstStyle>
          <a:p>
            <a:pPr>
              <a:defRPr/>
            </a:pPr>
            <a:fld id="{62BDF22C-4179-4419-A735-13F25B8AC11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marL="171450" indent="-171450" algn="l" rtl="0" eaLnBrk="0" fontAlgn="base" hangingPunct="0">
      <a:spcBef>
        <a:spcPct val="30000"/>
      </a:spcBef>
      <a:spcAft>
        <a:spcPct val="0"/>
      </a:spcAft>
      <a:buClr>
        <a:srgbClr val="A71930"/>
      </a:buClr>
      <a:buFont typeface="Wingdings 2" pitchFamily="1" charset="2"/>
      <a:buChar char="ê"/>
      <a:defRPr sz="1400" kern="1200">
        <a:solidFill>
          <a:schemeClr val="tx1"/>
        </a:solidFill>
        <a:latin typeface="Goudy Old Style" pitchFamily="1" charset="0"/>
        <a:ea typeface="+mn-ea"/>
        <a:cs typeface="+mn-cs"/>
      </a:defRPr>
    </a:lvl1pPr>
    <a:lvl2pPr marL="628650" indent="-171450" algn="l" rtl="0" eaLnBrk="0" fontAlgn="base" hangingPunct="0">
      <a:spcBef>
        <a:spcPct val="30000"/>
      </a:spcBef>
      <a:spcAft>
        <a:spcPct val="0"/>
      </a:spcAft>
      <a:buClr>
        <a:srgbClr val="A71930"/>
      </a:buClr>
      <a:buFont typeface="Wingdings" pitchFamily="1" charset="2"/>
      <a:buChar char="§"/>
      <a:defRPr sz="1400" kern="1200">
        <a:solidFill>
          <a:schemeClr val="tx1"/>
        </a:solidFill>
        <a:latin typeface="Goudy Old Style" pitchFamily="1" charset="0"/>
        <a:ea typeface="+mn-ea"/>
        <a:cs typeface="+mn-cs"/>
      </a:defRPr>
    </a:lvl2pPr>
    <a:lvl3pPr marL="1085850" indent="-171450" algn="l" rtl="0" eaLnBrk="0" fontAlgn="base" hangingPunct="0">
      <a:spcBef>
        <a:spcPct val="30000"/>
      </a:spcBef>
      <a:spcAft>
        <a:spcPct val="0"/>
      </a:spcAft>
      <a:buClr>
        <a:srgbClr val="A71930"/>
      </a:buClr>
      <a:buChar char="•"/>
      <a:defRPr sz="1400" kern="1200">
        <a:solidFill>
          <a:schemeClr val="tx1"/>
        </a:solidFill>
        <a:latin typeface="Goudy Old Style" pitchFamily="1" charset="0"/>
        <a:ea typeface="+mn-ea"/>
        <a:cs typeface="+mn-cs"/>
      </a:defRPr>
    </a:lvl3pPr>
    <a:lvl4pPr marL="1371600" algn="l" rtl="0" eaLnBrk="0" fontAlgn="base" hangingPunct="0">
      <a:spcBef>
        <a:spcPct val="30000"/>
      </a:spcBef>
      <a:spcAft>
        <a:spcPct val="0"/>
      </a:spcAft>
      <a:buClr>
        <a:srgbClr val="A71930"/>
      </a:buClr>
      <a:defRPr sz="1400" kern="1200">
        <a:solidFill>
          <a:schemeClr val="tx1"/>
        </a:solidFill>
        <a:latin typeface="Goudy Old Style" pitchFamily="1" charset="0"/>
        <a:ea typeface="+mn-ea"/>
        <a:cs typeface="+mn-cs"/>
      </a:defRPr>
    </a:lvl4pPr>
    <a:lvl5pPr marL="1828800" algn="l" rtl="0" eaLnBrk="0" fontAlgn="base" hangingPunct="0">
      <a:spcBef>
        <a:spcPct val="30000"/>
      </a:spcBef>
      <a:spcAft>
        <a:spcPct val="0"/>
      </a:spcAft>
      <a:buClr>
        <a:srgbClr val="A71930"/>
      </a:buClr>
      <a:defRPr sz="1400" kern="1200">
        <a:solidFill>
          <a:schemeClr val="tx1"/>
        </a:solidFill>
        <a:latin typeface="Goudy Old Style" pitchFamily="1"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6D2E6D09-856F-4E33-B0C9-3E5E07FBEEA4}" type="slidenum">
              <a:rPr lang="en-US" smtClean="0"/>
              <a:pPr/>
              <a:t>1</a:t>
            </a:fld>
            <a:endParaRPr lang="en-US" smtClean="0"/>
          </a:p>
        </p:txBody>
      </p:sp>
      <p:sp>
        <p:nvSpPr>
          <p:cNvPr id="20483" name="Rectangle 2"/>
          <p:cNvSpPr>
            <a:spLocks noGrp="1" noRot="1" noChangeAspect="1" noChangeArrowheads="1" noTextEdit="1"/>
          </p:cNvSpPr>
          <p:nvPr>
            <p:ph type="sldImg"/>
          </p:nvPr>
        </p:nvSpPr>
        <p:spPr>
          <a:xfrm>
            <a:off x="966788" y="457200"/>
            <a:ext cx="4910137" cy="3683000"/>
          </a:xfrm>
          <a:ln/>
        </p:spPr>
      </p:sp>
      <p:sp>
        <p:nvSpPr>
          <p:cNvPr id="20484" name="Rectangle 3"/>
          <p:cNvSpPr>
            <a:spLocks noGrp="1" noChangeArrowheads="1"/>
          </p:cNvSpPr>
          <p:nvPr>
            <p:ph type="body" idx="1"/>
          </p:nvPr>
        </p:nvSpPr>
        <p:spPr>
          <a:noFill/>
          <a:ln/>
        </p:spPr>
        <p:txBody>
          <a:bodyPr/>
          <a:lstStyle/>
          <a:p>
            <a:pPr eaLnBrk="1" hangingPunct="1"/>
            <a:r>
              <a:rPr lang="en-US" smtClean="0"/>
              <a:t>Introduce yourself and any guests present.</a:t>
            </a:r>
          </a:p>
          <a:p>
            <a:pPr eaLnBrk="1" hangingPunct="1"/>
            <a:r>
              <a:rPr lang="en-US" smtClean="0"/>
              <a:t>Ask participants to complete tent cards with their name and club.</a:t>
            </a:r>
          </a:p>
          <a:p>
            <a:pPr eaLnBrk="1" hangingPunct="1"/>
            <a:r>
              <a:rPr lang="en-US" smtClean="0"/>
              <a:t>Have all participants introduce themselves by name, club, and position.</a:t>
            </a:r>
          </a:p>
          <a:p>
            <a:pPr eaLnBrk="1" hangingPunct="1"/>
            <a:r>
              <a:rPr lang="en-US" smtClean="0"/>
              <a:t>Refer to Participant’s Credo. Participants should read it. Ask for questions.</a:t>
            </a:r>
          </a:p>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E52D5ED4-FB05-4A1A-BE92-566F365C2037}" type="slidenum">
              <a:rPr lang="en-US" smtClean="0"/>
              <a:pPr/>
              <a:t>2</a:t>
            </a:fld>
            <a:endParaRPr lang="en-US" smtClean="0"/>
          </a:p>
        </p:txBody>
      </p:sp>
      <p:sp>
        <p:nvSpPr>
          <p:cNvPr id="21507" name="Rectangle 2"/>
          <p:cNvSpPr>
            <a:spLocks noGrp="1" noRot="1" noChangeAspect="1" noChangeArrowheads="1" noTextEdit="1"/>
          </p:cNvSpPr>
          <p:nvPr>
            <p:ph type="sldImg"/>
          </p:nvPr>
        </p:nvSpPr>
        <p:spPr>
          <a:xfrm>
            <a:off x="966788" y="457200"/>
            <a:ext cx="4910137" cy="3683000"/>
          </a:xfrm>
          <a:ln/>
        </p:spPr>
      </p:sp>
      <p:sp>
        <p:nvSpPr>
          <p:cNvPr id="21508" name="Rectangle 3"/>
          <p:cNvSpPr>
            <a:spLocks noGrp="1" noChangeArrowheads="1"/>
          </p:cNvSpPr>
          <p:nvPr>
            <p:ph type="body" idx="1"/>
          </p:nvPr>
        </p:nvSpPr>
        <p:spPr>
          <a:noFill/>
          <a:ln/>
        </p:spPr>
        <p:txBody>
          <a:bodyPr/>
          <a:lstStyle/>
          <a:p>
            <a:pPr eaLnBrk="1" hangingPunct="1"/>
            <a:r>
              <a:rPr lang="en-US" smtClean="0"/>
              <a:t>Highlight agenda topics.</a:t>
            </a:r>
          </a:p>
          <a:p>
            <a:pPr eaLnBrk="1" hangingPunct="1"/>
            <a:r>
              <a:rPr lang="en-US" smtClean="0"/>
              <a:t>Note that there will be breaks and refreshments included as well.</a:t>
            </a:r>
          </a:p>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53C60C8C-8356-44E6-8819-028BBB5DA61C}" type="slidenum">
              <a:rPr lang="en-US" smtClean="0"/>
              <a:pPr/>
              <a:t>3</a:t>
            </a:fld>
            <a:endParaRPr lang="en-US" smtClean="0"/>
          </a:p>
        </p:txBody>
      </p:sp>
      <p:sp>
        <p:nvSpPr>
          <p:cNvPr id="22531" name="Rectangle 2"/>
          <p:cNvSpPr>
            <a:spLocks noGrp="1" noRot="1" noChangeAspect="1" noChangeArrowheads="1" noTextEdit="1"/>
          </p:cNvSpPr>
          <p:nvPr>
            <p:ph type="sldImg"/>
          </p:nvPr>
        </p:nvSpPr>
        <p:spPr>
          <a:xfrm>
            <a:off x="966788" y="457200"/>
            <a:ext cx="4910137" cy="3683000"/>
          </a:xfrm>
          <a:ln/>
        </p:spPr>
      </p:sp>
      <p:sp>
        <p:nvSpPr>
          <p:cNvPr id="22532" name="Rectangle 3"/>
          <p:cNvSpPr>
            <a:spLocks noGrp="1" noChangeArrowheads="1"/>
          </p:cNvSpPr>
          <p:nvPr>
            <p:ph type="body" idx="1"/>
          </p:nvPr>
        </p:nvSpPr>
        <p:spPr>
          <a:noFill/>
          <a:ln/>
        </p:spPr>
        <p:txBody>
          <a:bodyPr/>
          <a:lstStyle/>
          <a:p>
            <a:pPr eaLnBrk="1" hangingPunct="1"/>
            <a:r>
              <a:rPr lang="en-US" smtClean="0"/>
              <a:t>Vocalize objectives with all participants.</a:t>
            </a:r>
          </a:p>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9506B3DA-19D0-49CB-A614-9E2140FEED70}" type="slidenum">
              <a:rPr lang="en-US" smtClean="0"/>
              <a:pPr/>
              <a:t>4</a:t>
            </a:fld>
            <a:endParaRPr lang="en-US" smtClean="0"/>
          </a:p>
        </p:txBody>
      </p:sp>
      <p:sp>
        <p:nvSpPr>
          <p:cNvPr id="23555" name="Rectangle 2"/>
          <p:cNvSpPr>
            <a:spLocks noGrp="1" noRot="1" noChangeAspect="1" noChangeArrowheads="1" noTextEdit="1"/>
          </p:cNvSpPr>
          <p:nvPr>
            <p:ph type="sldImg"/>
          </p:nvPr>
        </p:nvSpPr>
        <p:spPr>
          <a:xfrm>
            <a:off x="966788" y="457200"/>
            <a:ext cx="4910137" cy="3683000"/>
          </a:xfrm>
          <a:ln/>
        </p:spPr>
      </p:sp>
      <p:sp>
        <p:nvSpPr>
          <p:cNvPr id="23556" name="Rectangle 3"/>
          <p:cNvSpPr>
            <a:spLocks noGrp="1" noChangeArrowheads="1"/>
          </p:cNvSpPr>
          <p:nvPr>
            <p:ph type="body" idx="1"/>
          </p:nvPr>
        </p:nvSpPr>
        <p:spPr>
          <a:noFill/>
          <a:ln/>
        </p:spPr>
        <p:txBody>
          <a:bodyPr/>
          <a:lstStyle/>
          <a:p>
            <a:pPr eaLnBrk="1" hangingPunct="1"/>
            <a:r>
              <a:rPr lang="en-US" smtClean="0"/>
              <a:t>Discuss expectations with participants. Comment on need for input and active participation.</a:t>
            </a:r>
          </a:p>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E69DCBF8-02C8-42DF-B883-0DFC857173F8}" type="slidenum">
              <a:rPr lang="en-US" smtClean="0"/>
              <a:pPr/>
              <a:t>5</a:t>
            </a:fld>
            <a:endParaRPr lang="en-US" smtClean="0"/>
          </a:p>
        </p:txBody>
      </p:sp>
      <p:sp>
        <p:nvSpPr>
          <p:cNvPr id="24579" name="Rectangle 2"/>
          <p:cNvSpPr>
            <a:spLocks noGrp="1" noRot="1" noChangeAspect="1" noChangeArrowheads="1" noTextEdit="1"/>
          </p:cNvSpPr>
          <p:nvPr>
            <p:ph type="sldImg"/>
          </p:nvPr>
        </p:nvSpPr>
        <p:spPr>
          <a:xfrm>
            <a:off x="966788" y="457200"/>
            <a:ext cx="4910137" cy="3683000"/>
          </a:xfrm>
          <a:ln/>
        </p:spPr>
      </p:sp>
      <p:sp>
        <p:nvSpPr>
          <p:cNvPr id="24580" name="Rectangle 3"/>
          <p:cNvSpPr>
            <a:spLocks noGrp="1" noChangeArrowheads="1"/>
          </p:cNvSpPr>
          <p:nvPr>
            <p:ph type="body" idx="1"/>
          </p:nvPr>
        </p:nvSpPr>
        <p:spPr>
          <a:noFill/>
          <a:ln/>
        </p:spPr>
        <p:txBody>
          <a:bodyPr/>
          <a:lstStyle/>
          <a:p>
            <a:pPr eaLnBrk="1" hangingPunct="1"/>
            <a:r>
              <a:rPr lang="en-US" smtClean="0"/>
              <a:t>A common vision can unite a group. Leadership plays a main role in setting the vision for the club.</a:t>
            </a:r>
          </a:p>
          <a:p>
            <a:pPr eaLnBrk="1" hangingPunct="1"/>
            <a:r>
              <a:rPr lang="en-US" smtClean="0"/>
              <a:t>An agenda and plan will steer the group in the right direction and keep them on their path.</a:t>
            </a:r>
          </a:p>
          <a:p>
            <a:pPr eaLnBrk="1" hangingPunct="1"/>
            <a:r>
              <a:rPr lang="en-US" smtClean="0"/>
              <a:t>Leadership must be able to follow through on projects and job responsibilities, and provide enthusiasm for all tasks, even the most mundane.</a:t>
            </a:r>
          </a:p>
          <a:p>
            <a:pPr eaLnBrk="1" hangingPunct="1"/>
            <a:r>
              <a:rPr lang="en-US" smtClean="0"/>
              <a:t>Leadership must be able to maintain strong lines of communication, while relying on its skills to motivate groups of people and individuals towards a common goal.</a:t>
            </a:r>
          </a:p>
          <a:p>
            <a:pPr eaLnBrk="1" hangingPunct="1"/>
            <a:r>
              <a:rPr lang="en-US" smtClean="0"/>
              <a:t>It is important that all club leaders are on the same page. This means they’re all informed and aware of club events.</a:t>
            </a:r>
          </a:p>
          <a:p>
            <a:pPr eaLnBrk="1" hangingPunct="1"/>
            <a:r>
              <a:rPr lang="en-US" smtClean="0"/>
              <a:t>A leadership team only functions through cooperation, with all officers working together. Conflicts will arise, but it is important that through these conflicts, even internal ones, the group maintains a cohesive front.</a:t>
            </a:r>
          </a:p>
          <a:p>
            <a:pPr eaLnBrk="1" hangingPunct="1"/>
            <a:r>
              <a:rPr lang="en-US" smtClean="0"/>
              <a:t>Leading by example is one of the best models of responsible leadership. A leader who also is a doer shows commitment.</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3"/>
          <p:cNvSpPr>
            <a:spLocks/>
          </p:cNvSpPr>
          <p:nvPr/>
        </p:nvSpPr>
        <p:spPr bwMode="auto">
          <a:xfrm>
            <a:off x="0" y="1524000"/>
            <a:ext cx="9144000" cy="3352800"/>
          </a:xfrm>
          <a:custGeom>
            <a:avLst/>
            <a:gdLst/>
            <a:ahLst/>
            <a:cxnLst>
              <a:cxn ang="0">
                <a:pos x="0" y="1440"/>
              </a:cxn>
              <a:cxn ang="0">
                <a:pos x="10620" y="0"/>
              </a:cxn>
              <a:cxn ang="0">
                <a:pos x="10620" y="2880"/>
              </a:cxn>
              <a:cxn ang="0">
                <a:pos x="0" y="2160"/>
              </a:cxn>
              <a:cxn ang="0">
                <a:pos x="0" y="1440"/>
              </a:cxn>
            </a:cxnLst>
            <a:rect l="0" t="0" r="r" b="b"/>
            <a:pathLst>
              <a:path w="10620" h="2880">
                <a:moveTo>
                  <a:pt x="0" y="1440"/>
                </a:moveTo>
                <a:lnTo>
                  <a:pt x="10620" y="0"/>
                </a:lnTo>
                <a:lnTo>
                  <a:pt x="10620" y="2880"/>
                </a:lnTo>
                <a:lnTo>
                  <a:pt x="0" y="2160"/>
                </a:lnTo>
                <a:lnTo>
                  <a:pt x="0" y="1440"/>
                </a:lnTo>
                <a:close/>
              </a:path>
            </a:pathLst>
          </a:custGeom>
          <a:solidFill>
            <a:srgbClr val="FFFFFF"/>
          </a:solidFill>
          <a:ln w="9525">
            <a:noFill/>
            <a:round/>
            <a:headEnd/>
            <a:tailEnd/>
          </a:ln>
        </p:spPr>
        <p:txBody>
          <a:bodyPr/>
          <a:lstStyle/>
          <a:p>
            <a:pPr>
              <a:defRPr/>
            </a:pPr>
            <a:endParaRPr lang="en-US"/>
          </a:p>
        </p:txBody>
      </p:sp>
      <p:pic>
        <p:nvPicPr>
          <p:cNvPr id="5" name="Picture 11" descr="CKI wordmark BW"/>
          <p:cNvPicPr>
            <a:picLocks noChangeAspect="1" noChangeArrowheads="1"/>
          </p:cNvPicPr>
          <p:nvPr/>
        </p:nvPicPr>
        <p:blipFill>
          <a:blip r:embed="rId2" cstate="print"/>
          <a:srcRect/>
          <a:stretch>
            <a:fillRect/>
          </a:stretch>
        </p:blipFill>
        <p:spPr bwMode="auto">
          <a:xfrm>
            <a:off x="5791200" y="2317750"/>
            <a:ext cx="2895600" cy="2060575"/>
          </a:xfrm>
          <a:prstGeom prst="rect">
            <a:avLst/>
          </a:prstGeom>
          <a:noFill/>
          <a:ln w="9525">
            <a:noFill/>
            <a:miter lim="800000"/>
            <a:headEnd/>
            <a:tailEnd/>
          </a:ln>
        </p:spPr>
      </p:pic>
      <p:sp>
        <p:nvSpPr>
          <p:cNvPr id="5939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9394" name="Rectangle 2"/>
          <p:cNvSpPr>
            <a:spLocks noGrp="1" noChangeArrowheads="1"/>
          </p:cNvSpPr>
          <p:nvPr>
            <p:ph type="ctrTitle"/>
          </p:nvPr>
        </p:nvSpPr>
        <p:spPr>
          <a:xfrm>
            <a:off x="0" y="762000"/>
            <a:ext cx="8001000" cy="1143000"/>
          </a:xfrm>
        </p:spPr>
        <p:txBody>
          <a:bodyPr/>
          <a:lstStyle>
            <a:lvl1pPr>
              <a:defRPr/>
            </a:lvl1pPr>
          </a:lstStyle>
          <a:p>
            <a:r>
              <a:rPr lang="en-US"/>
              <a:t>Click to edit Master 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pPr>
              <a:defRPr/>
            </a:pPr>
            <a:fld id="{797BCECD-8977-4953-B374-BBD443ABBB5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8274C19-15AF-4903-BFFC-A8415110082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29450" y="571500"/>
            <a:ext cx="2114550" cy="5524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571500"/>
            <a:ext cx="6191250" cy="5524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DC062E-1761-45F5-BE3A-8806F916811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571500"/>
            <a:ext cx="8458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C86065-2560-49A0-8753-56FCBC8A2D42}"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571500"/>
            <a:ext cx="84582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8F74D7E-1A64-4DE8-9284-F6F6AA1220A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57AA319-027E-417F-B7DD-8A7FB01E991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611DCB3-4D60-4132-AECB-3DBC7EBE257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47158A-0547-4688-9A2E-D652183EDAA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ED447F8-FB47-401C-A3F4-F0899C80B51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91C46E9-2C14-4836-BAA2-978A3BD24D3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AF814CF-9071-4E94-A004-8D0D0F0D8FB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48D533A-BB50-4F76-85C4-EE71B7DCE17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54727E3-12F6-429E-A055-05DB35920ED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7E1D5DB-3AB4-4022-87E8-FFA32E2CABF5}" type="slidenum">
              <a:rPr lang="en-US"/>
              <a:pPr>
                <a:defRPr/>
              </a:pPr>
              <a:t>‹#›</a:t>
            </a:fld>
            <a:endParaRPr lang="en-US"/>
          </a:p>
        </p:txBody>
      </p:sp>
      <p:sp>
        <p:nvSpPr>
          <p:cNvPr id="1032" name="Freeform 8"/>
          <p:cNvSpPr>
            <a:spLocks/>
          </p:cNvSpPr>
          <p:nvPr/>
        </p:nvSpPr>
        <p:spPr bwMode="auto">
          <a:xfrm>
            <a:off x="0" y="0"/>
            <a:ext cx="9144000" cy="1828800"/>
          </a:xfrm>
          <a:custGeom>
            <a:avLst/>
            <a:gdLst/>
            <a:ahLst/>
            <a:cxnLst>
              <a:cxn ang="0">
                <a:pos x="0" y="1440"/>
              </a:cxn>
              <a:cxn ang="0">
                <a:pos x="10620" y="0"/>
              </a:cxn>
              <a:cxn ang="0">
                <a:pos x="10620" y="2880"/>
              </a:cxn>
              <a:cxn ang="0">
                <a:pos x="0" y="2160"/>
              </a:cxn>
              <a:cxn ang="0">
                <a:pos x="0" y="1440"/>
              </a:cxn>
            </a:cxnLst>
            <a:rect l="0" t="0" r="r" b="b"/>
            <a:pathLst>
              <a:path w="10620" h="2880">
                <a:moveTo>
                  <a:pt x="0" y="1440"/>
                </a:moveTo>
                <a:lnTo>
                  <a:pt x="10620" y="0"/>
                </a:lnTo>
                <a:lnTo>
                  <a:pt x="10620" y="2880"/>
                </a:lnTo>
                <a:lnTo>
                  <a:pt x="0" y="2160"/>
                </a:lnTo>
                <a:lnTo>
                  <a:pt x="0" y="1440"/>
                </a:lnTo>
                <a:close/>
              </a:path>
            </a:pathLst>
          </a:custGeom>
          <a:solidFill>
            <a:srgbClr val="FFFFFF"/>
          </a:solidFill>
          <a:ln w="9525">
            <a:noFill/>
            <a:round/>
            <a:headEnd/>
            <a:tailEnd/>
          </a:ln>
        </p:spPr>
        <p:txBody>
          <a:bodyPr/>
          <a:lstStyle/>
          <a:p>
            <a:pPr>
              <a:defRPr/>
            </a:pPr>
            <a:endParaRPr lang="en-US"/>
          </a:p>
        </p:txBody>
      </p:sp>
      <p:sp>
        <p:nvSpPr>
          <p:cNvPr id="1031" name="Rectangle 2"/>
          <p:cNvSpPr>
            <a:spLocks noGrp="1" noChangeArrowheads="1"/>
          </p:cNvSpPr>
          <p:nvPr>
            <p:ph type="title"/>
          </p:nvPr>
        </p:nvSpPr>
        <p:spPr bwMode="auto">
          <a:xfrm>
            <a:off x="685800" y="571500"/>
            <a:ext cx="8458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89"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entury Gothic" pitchFamily="1" charset="0"/>
        </a:defRPr>
      </a:lvl2pPr>
      <a:lvl3pPr algn="ctr" rtl="0" eaLnBrk="0" fontAlgn="base" hangingPunct="0">
        <a:spcBef>
          <a:spcPct val="0"/>
        </a:spcBef>
        <a:spcAft>
          <a:spcPct val="0"/>
        </a:spcAft>
        <a:defRPr sz="4400">
          <a:solidFill>
            <a:schemeClr val="tx1"/>
          </a:solidFill>
          <a:latin typeface="Century Gothic" pitchFamily="1" charset="0"/>
        </a:defRPr>
      </a:lvl3pPr>
      <a:lvl4pPr algn="ctr" rtl="0" eaLnBrk="0" fontAlgn="base" hangingPunct="0">
        <a:spcBef>
          <a:spcPct val="0"/>
        </a:spcBef>
        <a:spcAft>
          <a:spcPct val="0"/>
        </a:spcAft>
        <a:defRPr sz="4400">
          <a:solidFill>
            <a:schemeClr val="tx1"/>
          </a:solidFill>
          <a:latin typeface="Century Gothic" pitchFamily="1" charset="0"/>
        </a:defRPr>
      </a:lvl4pPr>
      <a:lvl5pPr algn="ctr" rtl="0" eaLnBrk="0" fontAlgn="base" hangingPunct="0">
        <a:spcBef>
          <a:spcPct val="0"/>
        </a:spcBef>
        <a:spcAft>
          <a:spcPct val="0"/>
        </a:spcAft>
        <a:defRPr sz="4400">
          <a:solidFill>
            <a:schemeClr val="tx1"/>
          </a:solidFill>
          <a:latin typeface="Century Gothic" pitchFamily="1" charset="0"/>
        </a:defRPr>
      </a:lvl5pPr>
      <a:lvl6pPr marL="457200" algn="ctr" rtl="0" fontAlgn="base">
        <a:spcBef>
          <a:spcPct val="0"/>
        </a:spcBef>
        <a:spcAft>
          <a:spcPct val="0"/>
        </a:spcAft>
        <a:defRPr sz="4400">
          <a:solidFill>
            <a:schemeClr val="tx1"/>
          </a:solidFill>
          <a:latin typeface="Century Gothic" pitchFamily="1" charset="0"/>
        </a:defRPr>
      </a:lvl6pPr>
      <a:lvl7pPr marL="914400" algn="ctr" rtl="0" fontAlgn="base">
        <a:spcBef>
          <a:spcPct val="0"/>
        </a:spcBef>
        <a:spcAft>
          <a:spcPct val="0"/>
        </a:spcAft>
        <a:defRPr sz="4400">
          <a:solidFill>
            <a:schemeClr val="tx1"/>
          </a:solidFill>
          <a:latin typeface="Century Gothic" pitchFamily="1" charset="0"/>
        </a:defRPr>
      </a:lvl7pPr>
      <a:lvl8pPr marL="1371600" algn="ctr" rtl="0" fontAlgn="base">
        <a:spcBef>
          <a:spcPct val="0"/>
        </a:spcBef>
        <a:spcAft>
          <a:spcPct val="0"/>
        </a:spcAft>
        <a:defRPr sz="4400">
          <a:solidFill>
            <a:schemeClr val="tx1"/>
          </a:solidFill>
          <a:latin typeface="Century Gothic" pitchFamily="1" charset="0"/>
        </a:defRPr>
      </a:lvl8pPr>
      <a:lvl9pPr marL="1828800" algn="ctr" rtl="0" fontAlgn="base">
        <a:spcBef>
          <a:spcPct val="0"/>
        </a:spcBef>
        <a:spcAft>
          <a:spcPct val="0"/>
        </a:spcAft>
        <a:defRPr sz="4400">
          <a:solidFill>
            <a:schemeClr val="tx1"/>
          </a:solidFill>
          <a:latin typeface="Century Gothic" pitchFamily="1" charset="0"/>
        </a:defRPr>
      </a:lvl9pPr>
    </p:titleStyle>
    <p:bodyStyle>
      <a:lvl1pPr marL="342900" indent="-342900" algn="l" rtl="0" eaLnBrk="0" fontAlgn="base" hangingPunct="0">
        <a:spcBef>
          <a:spcPct val="20000"/>
        </a:spcBef>
        <a:spcAft>
          <a:spcPct val="0"/>
        </a:spcAft>
        <a:buClr>
          <a:srgbClr val="FFFFFF"/>
        </a:buClr>
        <a:buChar char="•"/>
        <a:defRPr sz="3200">
          <a:solidFill>
            <a:schemeClr val="bg1"/>
          </a:solidFill>
          <a:latin typeface="+mn-lt"/>
          <a:ea typeface="+mn-ea"/>
          <a:cs typeface="+mn-cs"/>
        </a:defRPr>
      </a:lvl1pPr>
      <a:lvl2pPr marL="914400" indent="-338138" algn="l" rtl="0" eaLnBrk="0" fontAlgn="base" hangingPunct="0">
        <a:spcBef>
          <a:spcPct val="20000"/>
        </a:spcBef>
        <a:spcAft>
          <a:spcPct val="0"/>
        </a:spcAft>
        <a:buClr>
          <a:srgbClr val="FFFFFF"/>
        </a:buClr>
        <a:buChar char="–"/>
        <a:defRPr sz="2800">
          <a:solidFill>
            <a:schemeClr val="bg1"/>
          </a:solidFill>
          <a:latin typeface="+mn-lt"/>
        </a:defRPr>
      </a:lvl2pPr>
      <a:lvl3pPr marL="1257300" indent="-228600" algn="l" rtl="0" eaLnBrk="0" fontAlgn="base" hangingPunct="0">
        <a:spcBef>
          <a:spcPct val="20000"/>
        </a:spcBef>
        <a:spcAft>
          <a:spcPct val="0"/>
        </a:spcAft>
        <a:buClr>
          <a:srgbClr val="FFFFFF"/>
        </a:buClr>
        <a:buChar char="•"/>
        <a:defRPr sz="2400">
          <a:solidFill>
            <a:schemeClr val="bg1"/>
          </a:solidFill>
          <a:latin typeface="+mn-lt"/>
        </a:defRPr>
      </a:lvl3pPr>
      <a:lvl4pPr marL="1600200" indent="-228600" algn="l" rtl="0" eaLnBrk="0" fontAlgn="base" hangingPunct="0">
        <a:spcBef>
          <a:spcPct val="20000"/>
        </a:spcBef>
        <a:spcAft>
          <a:spcPct val="0"/>
        </a:spcAft>
        <a:buClr>
          <a:srgbClr val="FFFFFF"/>
        </a:buClr>
        <a:buChar char="–"/>
        <a:defRPr sz="2000">
          <a:solidFill>
            <a:schemeClr val="bg1"/>
          </a:solidFill>
          <a:latin typeface="+mn-lt"/>
        </a:defRPr>
      </a:lvl4pPr>
      <a:lvl5pPr marL="2057400" indent="-228600" algn="l" rtl="0" eaLnBrk="0" fontAlgn="base" hangingPunct="0">
        <a:spcBef>
          <a:spcPct val="20000"/>
        </a:spcBef>
        <a:spcAft>
          <a:spcPct val="0"/>
        </a:spcAft>
        <a:buClr>
          <a:srgbClr val="FFFFFF"/>
        </a:buClr>
        <a:buChar char="»"/>
        <a:defRPr sz="2000">
          <a:solidFill>
            <a:schemeClr val="bg1"/>
          </a:solidFill>
          <a:latin typeface="+mn-lt"/>
        </a:defRPr>
      </a:lvl5pPr>
      <a:lvl6pPr marL="2514600" indent="-228600" algn="l" rtl="0" fontAlgn="base">
        <a:spcBef>
          <a:spcPct val="20000"/>
        </a:spcBef>
        <a:spcAft>
          <a:spcPct val="0"/>
        </a:spcAft>
        <a:buClr>
          <a:srgbClr val="FFFFFF"/>
        </a:buClr>
        <a:buChar char="»"/>
        <a:defRPr sz="2000">
          <a:solidFill>
            <a:schemeClr val="bg1"/>
          </a:solidFill>
          <a:latin typeface="+mn-lt"/>
        </a:defRPr>
      </a:lvl6pPr>
      <a:lvl7pPr marL="2971800" indent="-228600" algn="l" rtl="0" fontAlgn="base">
        <a:spcBef>
          <a:spcPct val="20000"/>
        </a:spcBef>
        <a:spcAft>
          <a:spcPct val="0"/>
        </a:spcAft>
        <a:buClr>
          <a:srgbClr val="FFFFFF"/>
        </a:buClr>
        <a:buChar char="»"/>
        <a:defRPr sz="2000">
          <a:solidFill>
            <a:schemeClr val="bg1"/>
          </a:solidFill>
          <a:latin typeface="+mn-lt"/>
        </a:defRPr>
      </a:lvl7pPr>
      <a:lvl8pPr marL="3429000" indent="-228600" algn="l" rtl="0" fontAlgn="base">
        <a:spcBef>
          <a:spcPct val="20000"/>
        </a:spcBef>
        <a:spcAft>
          <a:spcPct val="0"/>
        </a:spcAft>
        <a:buClr>
          <a:srgbClr val="FFFFFF"/>
        </a:buClr>
        <a:buChar char="»"/>
        <a:defRPr sz="2000">
          <a:solidFill>
            <a:schemeClr val="bg1"/>
          </a:solidFill>
          <a:latin typeface="+mn-lt"/>
        </a:defRPr>
      </a:lvl8pPr>
      <a:lvl9pPr marL="3886200" indent="-228600" algn="l" rtl="0" fontAlgn="base">
        <a:spcBef>
          <a:spcPct val="20000"/>
        </a:spcBef>
        <a:spcAft>
          <a:spcPct val="0"/>
        </a:spcAft>
        <a:buClr>
          <a:srgbClr val="FFFFFF"/>
        </a:buClr>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71930"/>
        </a:solidFill>
        <a:effectLst/>
      </p:bgPr>
    </p:bg>
    <p:spTree>
      <p:nvGrpSpPr>
        <p:cNvPr id="1" name=""/>
        <p:cNvGrpSpPr/>
        <p:nvPr/>
      </p:nvGrpSpPr>
      <p:grpSpPr>
        <a:xfrm>
          <a:off x="0" y="0"/>
          <a:ext cx="0" cy="0"/>
          <a:chOff x="0" y="0"/>
          <a:chExt cx="0" cy="0"/>
        </a:xfrm>
      </p:grpSpPr>
      <p:sp>
        <p:nvSpPr>
          <p:cNvPr id="3074" name="Rectangle 3"/>
          <p:cNvSpPr>
            <a:spLocks noChangeArrowheads="1"/>
          </p:cNvSpPr>
          <p:nvPr/>
        </p:nvSpPr>
        <p:spPr bwMode="auto">
          <a:xfrm>
            <a:off x="-79375" y="-1349375"/>
            <a:ext cx="184150" cy="457200"/>
          </a:xfrm>
          <a:prstGeom prst="rect">
            <a:avLst/>
          </a:prstGeom>
          <a:noFill/>
          <a:ln w="9525">
            <a:noFill/>
            <a:miter lim="800000"/>
            <a:headEnd/>
            <a:tailEnd/>
          </a:ln>
        </p:spPr>
        <p:txBody>
          <a:bodyPr wrap="none">
            <a:spAutoFit/>
          </a:bodyPr>
          <a:lstStyle/>
          <a:p>
            <a:pPr algn="l"/>
            <a:endParaRPr lang="en-US"/>
          </a:p>
        </p:txBody>
      </p:sp>
      <p:sp>
        <p:nvSpPr>
          <p:cNvPr id="3" name="Rectangle 2"/>
          <p:cNvSpPr/>
          <p:nvPr/>
        </p:nvSpPr>
        <p:spPr>
          <a:xfrm>
            <a:off x="2895600" y="685800"/>
            <a:ext cx="3223961" cy="5909310"/>
          </a:xfrm>
          <a:prstGeom prst="rect">
            <a:avLst/>
          </a:prstGeom>
          <a:noFill/>
        </p:spPr>
        <p:txBody>
          <a:bodyPr wrap="square" lIns="91440" tIns="45720" rIns="91440" bIns="45720">
            <a:spAutoFit/>
          </a:bodyPr>
          <a:lstStyle/>
          <a:p>
            <a:pPr algn="ctr"/>
            <a:r>
              <a:rPr lang="en-U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Education</a:t>
            </a:r>
          </a:p>
          <a:p>
            <a:pPr algn="ctr"/>
            <a:endParaRPr lang="en-US" sz="54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pPr algn="ctr"/>
            <a:endParaRPr lang="en-U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pPr algn="ctr"/>
            <a:endParaRPr lang="en-US" sz="54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pPr algn="ctr"/>
            <a:endParaRPr lang="en-U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pPr algn="ctr"/>
            <a:endParaRPr lang="en-US" sz="5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pPr algn="ctr"/>
            <a:endParaRPr lang="en-US"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4" name="TextBox 3"/>
          <p:cNvSpPr txBox="1">
            <a:spLocks noChangeArrowheads="1"/>
          </p:cNvSpPr>
          <p:nvPr/>
        </p:nvSpPr>
        <p:spPr bwMode="auto">
          <a:xfrm>
            <a:off x="133350" y="6059488"/>
            <a:ext cx="4667250" cy="646112"/>
          </a:xfrm>
          <a:prstGeom prst="rect">
            <a:avLst/>
          </a:prstGeom>
          <a:noFill/>
          <a:ln>
            <a:noFill/>
          </a:ln>
          <a:extLst>
            <a:ext uri="{909E8E84-426E-40DD-AFC4-6F175D3DCCD1}"/>
            <a:ext uri="{91240B29-F687-4F45-9708-019B960494DF}"/>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auto" hangingPunct="1">
              <a:spcBef>
                <a:spcPts val="0"/>
              </a:spcBef>
              <a:spcAft>
                <a:spcPts val="0"/>
              </a:spcAft>
              <a:defRPr/>
            </a:pPr>
            <a:r>
              <a:rPr lang="en-US" sz="1800" b="1" kern="0" dirty="0" smtClean="0">
                <a:latin typeface="Century Gothic" pitchFamily="34" charset="0"/>
              </a:rPr>
              <a:t>2012-2013 CDCKI Membership Development and Education Committee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6D5047"/>
        </a:solidFill>
        <a:effectLst/>
      </p:bgPr>
    </p:bg>
    <p:spTree>
      <p:nvGrpSpPr>
        <p:cNvPr id="1" name=""/>
        <p:cNvGrpSpPr/>
        <p:nvPr/>
      </p:nvGrpSpPr>
      <p:grpSpPr>
        <a:xfrm>
          <a:off x="0" y="0"/>
          <a:ext cx="0" cy="0"/>
          <a:chOff x="0" y="0"/>
          <a:chExt cx="0" cy="0"/>
        </a:xfrm>
      </p:grpSpPr>
      <p:pic>
        <p:nvPicPr>
          <p:cNvPr id="4098" name="Picture 27" descr="Slide2"/>
          <p:cNvPicPr>
            <a:picLocks noChangeAspect="1" noChangeArrowheads="1"/>
          </p:cNvPicPr>
          <p:nvPr/>
        </p:nvPicPr>
        <p:blipFill>
          <a:blip r:embed="rId3" cstate="print"/>
          <a:srcRect/>
          <a:stretch>
            <a:fillRect/>
          </a:stretch>
        </p:blipFill>
        <p:spPr bwMode="auto">
          <a:xfrm>
            <a:off x="0" y="1588"/>
            <a:ext cx="9144000" cy="6856412"/>
          </a:xfrm>
          <a:prstGeom prst="rect">
            <a:avLst/>
          </a:prstGeom>
          <a:noFill/>
          <a:ln w="9525">
            <a:noFill/>
            <a:miter lim="800000"/>
            <a:headEnd/>
            <a:tailEnd/>
          </a:ln>
        </p:spPr>
      </p:pic>
      <p:sp>
        <p:nvSpPr>
          <p:cNvPr id="4099" name="Rectangle 23"/>
          <p:cNvSpPr>
            <a:spLocks noGrp="1" noChangeArrowheads="1"/>
          </p:cNvSpPr>
          <p:nvPr>
            <p:ph type="title"/>
          </p:nvPr>
        </p:nvSpPr>
        <p:spPr/>
        <p:txBody>
          <a:bodyPr/>
          <a:lstStyle/>
          <a:p>
            <a:pPr eaLnBrk="1" hangingPunct="1"/>
            <a:r>
              <a:rPr lang="en-US" dirty="0" smtClean="0"/>
              <a:t>CKI: The Dates</a:t>
            </a:r>
          </a:p>
        </p:txBody>
      </p:sp>
      <p:sp>
        <p:nvSpPr>
          <p:cNvPr id="4100" name="Rectangle 24"/>
          <p:cNvSpPr>
            <a:spLocks noGrp="1" noChangeArrowheads="1"/>
          </p:cNvSpPr>
          <p:nvPr>
            <p:ph type="body" sz="half" idx="1"/>
          </p:nvPr>
        </p:nvSpPr>
        <p:spPr>
          <a:xfrm>
            <a:off x="685800" y="1981200"/>
            <a:ext cx="7391400" cy="4114800"/>
          </a:xfrm>
        </p:spPr>
        <p:txBody>
          <a:bodyPr>
            <a:normAutofit fontScale="92500" lnSpcReduction="10000"/>
          </a:bodyPr>
          <a:lstStyle/>
          <a:p>
            <a:pPr eaLnBrk="1" hangingPunct="1">
              <a:defRPr/>
            </a:pPr>
            <a:r>
              <a:rPr lang="en-US" dirty="0" smtClean="0">
                <a:latin typeface="+mj-lt"/>
              </a:rPr>
              <a:t>The Circle K International concept was introduced at Washington State University in 1936.</a:t>
            </a:r>
          </a:p>
          <a:p>
            <a:pPr eaLnBrk="1" hangingPunct="1">
              <a:defRPr/>
            </a:pPr>
            <a:r>
              <a:rPr lang="en-US" dirty="0" smtClean="0">
                <a:latin typeface="+mj-lt"/>
              </a:rPr>
              <a:t>The first Circle K Club was founded in 1947 at Carthage College in Illinois.</a:t>
            </a:r>
          </a:p>
          <a:p>
            <a:pPr eaLnBrk="1" hangingPunct="1">
              <a:defRPr/>
            </a:pPr>
            <a:r>
              <a:rPr lang="en-US" dirty="0" smtClean="0">
                <a:latin typeface="+mj-lt"/>
              </a:rPr>
              <a:t>CKI gained international status in 1949 with the establishment of the University of Western Ontario.</a:t>
            </a:r>
          </a:p>
          <a:p>
            <a:pPr eaLnBrk="1" hangingPunct="1">
              <a:defRPr/>
            </a:pPr>
            <a:r>
              <a:rPr lang="en-US" dirty="0" smtClean="0">
                <a:latin typeface="+mj-lt"/>
              </a:rPr>
              <a:t>In 1971, women were allowed into the organization.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AB800"/>
        </a:solidFill>
        <a:effectLst/>
      </p:bgPr>
    </p:bg>
    <p:spTree>
      <p:nvGrpSpPr>
        <p:cNvPr id="1" name=""/>
        <p:cNvGrpSpPr/>
        <p:nvPr/>
      </p:nvGrpSpPr>
      <p:grpSpPr>
        <a:xfrm>
          <a:off x="0" y="0"/>
          <a:ext cx="0" cy="0"/>
          <a:chOff x="0" y="0"/>
          <a:chExt cx="0" cy="0"/>
        </a:xfrm>
      </p:grpSpPr>
      <p:sp>
        <p:nvSpPr>
          <p:cNvPr id="5122" name="Freeform 16"/>
          <p:cNvSpPr>
            <a:spLocks/>
          </p:cNvSpPr>
          <p:nvPr/>
        </p:nvSpPr>
        <p:spPr bwMode="auto">
          <a:xfrm>
            <a:off x="0" y="0"/>
            <a:ext cx="9144000" cy="1828800"/>
          </a:xfrm>
          <a:custGeom>
            <a:avLst/>
            <a:gdLst>
              <a:gd name="T0" fmla="*/ 0 w 10620"/>
              <a:gd name="T1" fmla="*/ 914400 h 2880"/>
              <a:gd name="T2" fmla="*/ 9144000 w 10620"/>
              <a:gd name="T3" fmla="*/ 0 h 2880"/>
              <a:gd name="T4" fmla="*/ 9144000 w 10620"/>
              <a:gd name="T5" fmla="*/ 1828800 h 2880"/>
              <a:gd name="T6" fmla="*/ 0 w 10620"/>
              <a:gd name="T7" fmla="*/ 1371600 h 2880"/>
              <a:gd name="T8" fmla="*/ 0 w 10620"/>
              <a:gd name="T9" fmla="*/ 914400 h 2880"/>
              <a:gd name="T10" fmla="*/ 0 60000 65536"/>
              <a:gd name="T11" fmla="*/ 0 60000 65536"/>
              <a:gd name="T12" fmla="*/ 0 60000 65536"/>
              <a:gd name="T13" fmla="*/ 0 60000 65536"/>
              <a:gd name="T14" fmla="*/ 0 60000 65536"/>
              <a:gd name="T15" fmla="*/ 0 w 10620"/>
              <a:gd name="T16" fmla="*/ 0 h 2880"/>
              <a:gd name="T17" fmla="*/ 10620 w 10620"/>
              <a:gd name="T18" fmla="*/ 2880 h 2880"/>
            </a:gdLst>
            <a:ahLst/>
            <a:cxnLst>
              <a:cxn ang="T10">
                <a:pos x="T0" y="T1"/>
              </a:cxn>
              <a:cxn ang="T11">
                <a:pos x="T2" y="T3"/>
              </a:cxn>
              <a:cxn ang="T12">
                <a:pos x="T4" y="T5"/>
              </a:cxn>
              <a:cxn ang="T13">
                <a:pos x="T6" y="T7"/>
              </a:cxn>
              <a:cxn ang="T14">
                <a:pos x="T8" y="T9"/>
              </a:cxn>
            </a:cxnLst>
            <a:rect l="T15" t="T16" r="T17" b="T18"/>
            <a:pathLst>
              <a:path w="10620" h="2880">
                <a:moveTo>
                  <a:pt x="0" y="1440"/>
                </a:moveTo>
                <a:lnTo>
                  <a:pt x="10620" y="0"/>
                </a:lnTo>
                <a:lnTo>
                  <a:pt x="10620" y="2880"/>
                </a:lnTo>
                <a:lnTo>
                  <a:pt x="0" y="2160"/>
                </a:lnTo>
                <a:lnTo>
                  <a:pt x="0" y="1440"/>
                </a:lnTo>
                <a:close/>
              </a:path>
            </a:pathLst>
          </a:custGeom>
          <a:solidFill>
            <a:srgbClr val="FFFFFF"/>
          </a:solidFill>
          <a:ln w="9525">
            <a:noFill/>
            <a:round/>
            <a:headEnd/>
            <a:tailEnd/>
          </a:ln>
        </p:spPr>
        <p:txBody>
          <a:bodyPr/>
          <a:lstStyle/>
          <a:p>
            <a:endParaRPr lang="en-US"/>
          </a:p>
        </p:txBody>
      </p:sp>
      <p:sp>
        <p:nvSpPr>
          <p:cNvPr id="5123" name="Rectangle 13"/>
          <p:cNvSpPr>
            <a:spLocks noGrp="1" noChangeArrowheads="1"/>
          </p:cNvSpPr>
          <p:nvPr>
            <p:ph type="title"/>
          </p:nvPr>
        </p:nvSpPr>
        <p:spPr>
          <a:xfrm>
            <a:off x="0" y="571500"/>
            <a:ext cx="9144000" cy="1143000"/>
          </a:xfrm>
        </p:spPr>
        <p:txBody>
          <a:bodyPr/>
          <a:lstStyle/>
          <a:p>
            <a:pPr eaLnBrk="1" hangingPunct="1"/>
            <a:r>
              <a:rPr lang="en-US" dirty="0" smtClean="0"/>
              <a:t>CKI: Where and What?</a:t>
            </a:r>
          </a:p>
        </p:txBody>
      </p:sp>
      <p:sp>
        <p:nvSpPr>
          <p:cNvPr id="5124" name="Rectangle 14"/>
          <p:cNvSpPr>
            <a:spLocks noGrp="1" noChangeArrowheads="1"/>
          </p:cNvSpPr>
          <p:nvPr>
            <p:ph type="body" idx="1"/>
          </p:nvPr>
        </p:nvSpPr>
        <p:spPr>
          <a:xfrm>
            <a:off x="76200" y="1828800"/>
            <a:ext cx="9067800" cy="5029200"/>
          </a:xfrm>
          <a:noFill/>
        </p:spPr>
        <p:txBody>
          <a:bodyPr lIns="45720" rIns="45720">
            <a:normAutofit fontScale="92500"/>
          </a:bodyPr>
          <a:lstStyle/>
          <a:p>
            <a:pPr eaLnBrk="1" hangingPunct="1"/>
            <a:r>
              <a:rPr lang="en-US" dirty="0" smtClean="0">
                <a:latin typeface="+mj-lt"/>
              </a:rPr>
              <a:t>Circle K International has over 12,000 members in 500 clubs in 18 different countries.</a:t>
            </a:r>
          </a:p>
          <a:p>
            <a:pPr eaLnBrk="1" hangingPunct="1"/>
            <a:r>
              <a:rPr lang="en-US" dirty="0" smtClean="0">
                <a:latin typeface="+mj-lt"/>
              </a:rPr>
              <a:t>Three tenets:</a:t>
            </a:r>
          </a:p>
          <a:p>
            <a:pPr marL="1090612" lvl="1" indent="-514350" eaLnBrk="1" hangingPunct="1">
              <a:buFont typeface="+mj-lt"/>
              <a:buAutoNum type="arabicPeriod"/>
            </a:pPr>
            <a:r>
              <a:rPr lang="en-US" dirty="0" smtClean="0">
                <a:latin typeface="+mj-lt"/>
              </a:rPr>
              <a:t>Service: The essence of Circle K International is service. It is what makes CKI different from all other clubs and organizations on campus.</a:t>
            </a:r>
          </a:p>
          <a:p>
            <a:pPr marL="1090612" lvl="1" indent="-514350" eaLnBrk="1" hangingPunct="1">
              <a:buFont typeface="+mj-lt"/>
              <a:buAutoNum type="arabicPeriod"/>
            </a:pPr>
            <a:r>
              <a:rPr lang="en-US" dirty="0" smtClean="0">
                <a:latin typeface="+mj-lt"/>
              </a:rPr>
              <a:t>Leadership: The great ability to lead gives CKI members the ability to be even more active in their communities</a:t>
            </a:r>
          </a:p>
          <a:p>
            <a:pPr marL="1090612" lvl="1" indent="-514350" eaLnBrk="1" hangingPunct="1">
              <a:buFont typeface="+mj-lt"/>
              <a:buAutoNum type="arabicPeriod"/>
            </a:pPr>
            <a:r>
              <a:rPr lang="en-US" dirty="0" smtClean="0">
                <a:latin typeface="+mj-lt"/>
              </a:rPr>
              <a:t>Fellowship: Through leading and serving, CKI members meet people from all walks of life.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3B1CC"/>
        </a:solidFill>
        <a:effectLst/>
      </p:bgPr>
    </p:bg>
    <p:spTree>
      <p:nvGrpSpPr>
        <p:cNvPr id="1" name=""/>
        <p:cNvGrpSpPr/>
        <p:nvPr/>
      </p:nvGrpSpPr>
      <p:grpSpPr>
        <a:xfrm>
          <a:off x="0" y="0"/>
          <a:ext cx="0" cy="0"/>
          <a:chOff x="0" y="0"/>
          <a:chExt cx="0" cy="0"/>
        </a:xfrm>
      </p:grpSpPr>
      <p:sp>
        <p:nvSpPr>
          <p:cNvPr id="6148" name="Rectangle 8"/>
          <p:cNvSpPr>
            <a:spLocks noGrp="1" noChangeArrowheads="1"/>
          </p:cNvSpPr>
          <p:nvPr>
            <p:ph type="title"/>
          </p:nvPr>
        </p:nvSpPr>
        <p:spPr/>
        <p:txBody>
          <a:bodyPr/>
          <a:lstStyle/>
          <a:p>
            <a:pPr eaLnBrk="1" hangingPunct="1"/>
            <a:r>
              <a:rPr lang="en-US" dirty="0" smtClean="0"/>
              <a:t>CKI: Motto</a:t>
            </a:r>
          </a:p>
        </p:txBody>
      </p:sp>
      <p:sp>
        <p:nvSpPr>
          <p:cNvPr id="7" name="TextBox 6"/>
          <p:cNvSpPr txBox="1"/>
          <p:nvPr/>
        </p:nvSpPr>
        <p:spPr>
          <a:xfrm>
            <a:off x="838200" y="2209800"/>
            <a:ext cx="7924800" cy="4524315"/>
          </a:xfrm>
          <a:prstGeom prst="rect">
            <a:avLst/>
          </a:prstGeom>
          <a:noFill/>
        </p:spPr>
        <p:txBody>
          <a:bodyPr wrap="square" rtlCol="0">
            <a:spAutoFit/>
          </a:bodyPr>
          <a:lstStyle/>
          <a:p>
            <a:r>
              <a:rPr lang="en-US" sz="7200" b="1" cap="none" spc="0" dirty="0" smtClean="0">
                <a:ln w="12700">
                  <a:solidFill>
                    <a:schemeClr val="tx2">
                      <a:satMod val="155000"/>
                    </a:schemeClr>
                  </a:solidFill>
                  <a:prstDash val="solid"/>
                </a:ln>
                <a:solidFill>
                  <a:srgbClr val="363636"/>
                </a:solidFill>
                <a:effectLst>
                  <a:outerShdw blurRad="41275" dist="20320" dir="1800000" algn="tl" rotWithShape="0">
                    <a:srgbClr val="000000">
                      <a:alpha val="40000"/>
                    </a:srgbClr>
                  </a:outerShdw>
                </a:effectLst>
                <a:latin typeface="+mj-lt"/>
              </a:rPr>
              <a:t>Live to Serve,</a:t>
            </a:r>
            <a:br>
              <a:rPr lang="en-US" sz="7200" b="1" cap="none" spc="0" dirty="0" smtClean="0">
                <a:ln w="12700">
                  <a:solidFill>
                    <a:schemeClr val="tx2">
                      <a:satMod val="155000"/>
                    </a:schemeClr>
                  </a:solidFill>
                  <a:prstDash val="solid"/>
                </a:ln>
                <a:solidFill>
                  <a:srgbClr val="363636"/>
                </a:solidFill>
                <a:effectLst>
                  <a:outerShdw blurRad="41275" dist="20320" dir="1800000" algn="tl" rotWithShape="0">
                    <a:srgbClr val="000000">
                      <a:alpha val="40000"/>
                    </a:srgbClr>
                  </a:outerShdw>
                </a:effectLst>
                <a:latin typeface="+mj-lt"/>
              </a:rPr>
            </a:br>
            <a:r>
              <a:rPr lang="en-US" sz="7200" b="1" cap="none" spc="0" dirty="0" smtClean="0">
                <a:ln w="12700">
                  <a:solidFill>
                    <a:schemeClr val="tx2">
                      <a:satMod val="155000"/>
                    </a:schemeClr>
                  </a:solidFill>
                  <a:prstDash val="solid"/>
                </a:ln>
                <a:solidFill>
                  <a:srgbClr val="363636"/>
                </a:solidFill>
                <a:effectLst>
                  <a:outerShdw blurRad="41275" dist="20320" dir="1800000" algn="tl" rotWithShape="0">
                    <a:srgbClr val="000000">
                      <a:alpha val="40000"/>
                    </a:srgbClr>
                  </a:outerShdw>
                </a:effectLst>
                <a:latin typeface="+mj-lt"/>
              </a:rPr>
              <a:t/>
            </a:r>
            <a:br>
              <a:rPr lang="en-US" sz="7200" b="1" cap="none" spc="0" dirty="0" smtClean="0">
                <a:ln w="12700">
                  <a:solidFill>
                    <a:schemeClr val="tx2">
                      <a:satMod val="155000"/>
                    </a:schemeClr>
                  </a:solidFill>
                  <a:prstDash val="solid"/>
                </a:ln>
                <a:solidFill>
                  <a:srgbClr val="363636"/>
                </a:solidFill>
                <a:effectLst>
                  <a:outerShdw blurRad="41275" dist="20320" dir="1800000" algn="tl" rotWithShape="0">
                    <a:srgbClr val="000000">
                      <a:alpha val="40000"/>
                    </a:srgbClr>
                  </a:outerShdw>
                </a:effectLst>
                <a:latin typeface="+mj-lt"/>
              </a:rPr>
            </a:br>
            <a:r>
              <a:rPr lang="en-US" sz="7200" b="1" cap="none" spc="0" dirty="0" smtClean="0">
                <a:ln w="12700">
                  <a:solidFill>
                    <a:schemeClr val="tx2">
                      <a:satMod val="155000"/>
                    </a:schemeClr>
                  </a:solidFill>
                  <a:prstDash val="solid"/>
                </a:ln>
                <a:solidFill>
                  <a:srgbClr val="363636"/>
                </a:solidFill>
                <a:effectLst>
                  <a:outerShdw blurRad="41275" dist="20320" dir="1800000" algn="tl" rotWithShape="0">
                    <a:srgbClr val="000000">
                      <a:alpha val="40000"/>
                    </a:srgbClr>
                  </a:outerShdw>
                </a:effectLst>
                <a:latin typeface="+mj-lt"/>
              </a:rPr>
              <a:t>Love to Serve.</a:t>
            </a:r>
          </a:p>
          <a:p>
            <a:endParaRPr lang="en-US" sz="7200"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0684B"/>
        </a:solidFill>
        <a:effectLst/>
      </p:bgPr>
    </p:bg>
    <p:spTree>
      <p:nvGrpSpPr>
        <p:cNvPr id="1" name=""/>
        <p:cNvGrpSpPr/>
        <p:nvPr/>
      </p:nvGrpSpPr>
      <p:grpSpPr>
        <a:xfrm>
          <a:off x="0" y="0"/>
          <a:ext cx="0" cy="0"/>
          <a:chOff x="0" y="0"/>
          <a:chExt cx="0" cy="0"/>
        </a:xfrm>
      </p:grpSpPr>
      <p:sp>
        <p:nvSpPr>
          <p:cNvPr id="7171" name="Rectangle 11"/>
          <p:cNvSpPr>
            <a:spLocks noGrp="1" noChangeArrowheads="1"/>
          </p:cNvSpPr>
          <p:nvPr>
            <p:ph type="body" sz="half" idx="2"/>
          </p:nvPr>
        </p:nvSpPr>
        <p:spPr>
          <a:xfrm>
            <a:off x="228600" y="1828800"/>
            <a:ext cx="8763000" cy="4953000"/>
          </a:xfrm>
        </p:spPr>
        <p:txBody>
          <a:bodyPr>
            <a:noAutofit/>
          </a:bodyPr>
          <a:lstStyle/>
          <a:p>
            <a:pPr marL="514350" indent="-514350" eaLnBrk="1" hangingPunct="1">
              <a:buAutoNum type="arabicPeriod"/>
            </a:pPr>
            <a:r>
              <a:rPr lang="en-US" sz="2000" dirty="0" smtClean="0">
                <a:latin typeface="+mj-lt"/>
              </a:rPr>
              <a:t>The People! While in CKI, you’ll meet some of your greatest friends.</a:t>
            </a:r>
          </a:p>
          <a:p>
            <a:pPr marL="514350" indent="-514350" eaLnBrk="1" hangingPunct="1">
              <a:buAutoNum type="arabicPeriod"/>
            </a:pPr>
            <a:r>
              <a:rPr lang="en-US" sz="2000" dirty="0" smtClean="0">
                <a:latin typeface="+mj-lt"/>
              </a:rPr>
              <a:t>The Service! Make a difference in lives in your local community, as well as those abroad.</a:t>
            </a:r>
          </a:p>
          <a:p>
            <a:pPr marL="514350" indent="-514350" eaLnBrk="1" hangingPunct="1">
              <a:buAutoNum type="arabicPeriod"/>
            </a:pPr>
            <a:r>
              <a:rPr lang="en-US" sz="2000" dirty="0" smtClean="0">
                <a:latin typeface="+mj-lt"/>
              </a:rPr>
              <a:t>Opportunities! With conferences, conventions, service projects, socials, meetings and so much more, there is always something new and exciting to do!</a:t>
            </a:r>
          </a:p>
          <a:p>
            <a:pPr marL="514350" indent="-514350" eaLnBrk="1" hangingPunct="1">
              <a:buAutoNum type="arabicPeriod"/>
            </a:pPr>
            <a:r>
              <a:rPr lang="en-US" sz="2000" dirty="0" smtClean="0">
                <a:latin typeface="+mj-lt"/>
              </a:rPr>
              <a:t>Well Known Partners! CKI partners with many organizations, such as Students Team Up to Fight Hunger (STUFH), UNICEF, Better World Books, and March of Dimes. This makes CKI more awesome and helps us make a difference in the world. </a:t>
            </a:r>
          </a:p>
          <a:p>
            <a:pPr marL="514350" indent="-514350" eaLnBrk="1" hangingPunct="1">
              <a:buAutoNum type="arabicPeriod"/>
            </a:pPr>
            <a:r>
              <a:rPr lang="en-US" sz="2000" dirty="0" smtClean="0">
                <a:latin typeface="+mj-lt"/>
              </a:rPr>
              <a:t>The Impact! You have an amazing opportunity to change the lives of those less fortunate while impacting your own life. </a:t>
            </a:r>
          </a:p>
          <a:p>
            <a:pPr marL="514350" indent="-514350" eaLnBrk="1" hangingPunct="1">
              <a:buNone/>
            </a:pPr>
            <a:endParaRPr lang="en-US" sz="2000" dirty="0" smtClean="0">
              <a:latin typeface="+mj-lt"/>
            </a:endParaRPr>
          </a:p>
        </p:txBody>
      </p:sp>
      <p:sp>
        <p:nvSpPr>
          <p:cNvPr id="7172" name="Rectangle 10"/>
          <p:cNvSpPr>
            <a:spLocks noGrp="1" noChangeArrowheads="1"/>
          </p:cNvSpPr>
          <p:nvPr>
            <p:ph type="title"/>
          </p:nvPr>
        </p:nvSpPr>
        <p:spPr/>
        <p:txBody>
          <a:bodyPr/>
          <a:lstStyle/>
          <a:p>
            <a:pPr eaLnBrk="1" hangingPunct="1"/>
            <a:r>
              <a:rPr lang="en-US" sz="3200" dirty="0" smtClean="0"/>
              <a:t>Top Five Reasons to Join (And Stay in!) CKI</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Century Gothic"/>
        <a:ea typeface=""/>
        <a:cs typeface=""/>
      </a:majorFont>
      <a:minorFont>
        <a:latin typeface="Goudy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936</TotalTime>
  <Words>568</Words>
  <Application>Microsoft Office PowerPoint</Application>
  <PresentationFormat>On-screen Show (4:3)</PresentationFormat>
  <Paragraphs>45</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Blank Presentation</vt:lpstr>
      <vt:lpstr>Slide 1</vt:lpstr>
      <vt:lpstr>CKI: The Dates</vt:lpstr>
      <vt:lpstr>CKI: Where and What?</vt:lpstr>
      <vt:lpstr>CKI: Motto</vt:lpstr>
      <vt:lpstr>Top Five Reasons to Join (And Stay in!) CKI</vt:lpstr>
    </vt:vector>
  </TitlesOfParts>
  <Company>Kiwanis International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Authorized User</dc:creator>
  <cp:lastModifiedBy>Rachel Villaroel</cp:lastModifiedBy>
  <cp:revision>163</cp:revision>
  <cp:lastPrinted>2003-12-16T19:21:16Z</cp:lastPrinted>
  <dcterms:created xsi:type="dcterms:W3CDTF">2011-09-07T09:04:13Z</dcterms:created>
  <dcterms:modified xsi:type="dcterms:W3CDTF">2012-07-16T22:44:24Z</dcterms:modified>
</cp:coreProperties>
</file>